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7" r:id="rId5"/>
    <p:sldId id="260" r:id="rId6"/>
    <p:sldId id="261" r:id="rId7"/>
    <p:sldId id="262" r:id="rId8"/>
    <p:sldId id="266" r:id="rId9"/>
    <p:sldId id="264" r:id="rId10"/>
    <p:sldId id="25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949F3A8-786A-4AF3-8F50-97CC2A6E4D9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E740B69-5BFF-4340-B544-9E9991C8F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F3A8-786A-4AF3-8F50-97CC2A6E4D9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0B69-5BFF-4340-B544-9E9991C8F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F3A8-786A-4AF3-8F50-97CC2A6E4D9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0B69-5BFF-4340-B544-9E9991C8F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49F3A8-786A-4AF3-8F50-97CC2A6E4D9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740B69-5BFF-4340-B544-9E9991C8F8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949F3A8-786A-4AF3-8F50-97CC2A6E4D9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E740B69-5BFF-4340-B544-9E9991C8F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F3A8-786A-4AF3-8F50-97CC2A6E4D9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0B69-5BFF-4340-B544-9E9991C8F8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F3A8-786A-4AF3-8F50-97CC2A6E4D9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0B69-5BFF-4340-B544-9E9991C8F8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49F3A8-786A-4AF3-8F50-97CC2A6E4D9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740B69-5BFF-4340-B544-9E9991C8F8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9F3A8-786A-4AF3-8F50-97CC2A6E4D9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40B69-5BFF-4340-B544-9E9991C8F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49F3A8-786A-4AF3-8F50-97CC2A6E4D9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E740B69-5BFF-4340-B544-9E9991C8F8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49F3A8-786A-4AF3-8F50-97CC2A6E4D9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740B69-5BFF-4340-B544-9E9991C8F8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49F3A8-786A-4AF3-8F50-97CC2A6E4D9D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E740B69-5BFF-4340-B544-9E9991C8F8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214290"/>
            <a:ext cx="6172200" cy="1643074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008000"/>
                </a:solidFill>
                <a:latin typeface="Bookman Old Style" pitchFamily="18" charset="0"/>
              </a:rPr>
              <a:t/>
            </a:r>
            <a:br>
              <a:rPr lang="ru-RU" sz="54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5400" dirty="0" smtClean="0">
                <a:solidFill>
                  <a:srgbClr val="008000"/>
                </a:solidFill>
                <a:latin typeface="Bookman Old Style" pitchFamily="18" charset="0"/>
              </a:rPr>
              <a:t/>
            </a:r>
            <a:br>
              <a:rPr lang="ru-RU" sz="54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5400" dirty="0" smtClean="0">
                <a:solidFill>
                  <a:srgbClr val="FF6600"/>
                </a:solidFill>
                <a:latin typeface="Bookman Old Style" pitchFamily="18" charset="0"/>
              </a:rPr>
              <a:t>Прививки: </a:t>
            </a:r>
            <a:br>
              <a:rPr lang="ru-RU" sz="5400" dirty="0" smtClean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ru-RU" sz="5400" dirty="0" smtClean="0">
                <a:solidFill>
                  <a:srgbClr val="FF6600"/>
                </a:solidFill>
                <a:latin typeface="Bookman Old Style" pitchFamily="18" charset="0"/>
              </a:rPr>
              <a:t>ЗА и ПРОТИВ</a:t>
            </a:r>
            <a:endParaRPr lang="ru-RU" sz="5400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pic>
        <p:nvPicPr>
          <p:cNvPr id="1026" name="Picture 2" descr="C:\Users\USER\Downloads\privivk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785926"/>
            <a:ext cx="4185753" cy="3498860"/>
          </a:xfrm>
          <a:prstGeom prst="rect">
            <a:avLst/>
          </a:prstGeom>
          <a:noFill/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1928794" y="4500570"/>
            <a:ext cx="4929222" cy="180022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Презентацию выполнила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ru-RU" sz="2400" dirty="0">
                <a:solidFill>
                  <a:srgbClr val="008000"/>
                </a:solidFill>
                <a:latin typeface="Bookman Old Style" pitchFamily="18" charset="0"/>
              </a:rPr>
              <a:t>у</a:t>
            </a:r>
            <a:r>
              <a:rPr kumimoji="0" lang="ru-RU" sz="24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чащаяся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11 класса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МКОУ СОШ №2 г.Орлова Кировской области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Ибрагимова </a:t>
            </a:r>
            <a:r>
              <a:rPr kumimoji="0" lang="ru-RU" sz="24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Унейзат</a:t>
            </a:r>
            <a:endParaRPr kumimoji="0" lang="ru-RU" sz="2400" i="0" u="none" strike="noStrike" kern="1200" cap="none" spc="0" normalizeH="0" baseline="0" noProof="0" dirty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072494" cy="5714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6600"/>
                </a:solidFill>
                <a:latin typeface="Bookman Old Style" pitchFamily="18" charset="0"/>
              </a:rPr>
              <a:t>ЗДОРОВЬЯ ВАМ И ВАШИМ ДЕТЯМ!</a:t>
            </a:r>
            <a:endParaRPr lang="ru-RU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4643470" cy="487375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Совсем не боятся прививки</a:t>
            </a:r>
            <a:b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Ни взрослые, ни малыши.</a:t>
            </a:r>
            <a:b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От гриппа, от кори, от свинки</a:t>
            </a:r>
            <a:b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Себя защитить поспеши.</a:t>
            </a:r>
            <a:b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/>
            </a:r>
            <a:b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000" dirty="0" err="1" smtClean="0">
                <a:solidFill>
                  <a:srgbClr val="008000"/>
                </a:solidFill>
                <a:latin typeface="Bookman Old Style" pitchFamily="18" charset="0"/>
              </a:rPr>
              <a:t>Укольчик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 ты сделаешь быстро –</a:t>
            </a:r>
            <a:b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К тебе не придут никогда</a:t>
            </a:r>
            <a:b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Краснуха и оспа. Прививка</a:t>
            </a:r>
            <a:b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На страже здоровья всегда.</a:t>
            </a:r>
            <a:b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/>
            </a:r>
            <a:b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И страшных болезней тяжёлых</a:t>
            </a:r>
            <a:b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Всё меньше теперь на Земле.</a:t>
            </a:r>
            <a:b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Пусть много детишек здоровых</a:t>
            </a:r>
            <a:b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Рождается в каждой стране.</a:t>
            </a:r>
          </a:p>
          <a:p>
            <a:endParaRPr lang="ru-RU" sz="2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pic>
        <p:nvPicPr>
          <p:cNvPr id="9219" name="Picture 3" descr="C:\Users\USER\Downloads\druzhnaya-semya-3d-chelovechkov-0003209343-preview.jpg"/>
          <p:cNvPicPr>
            <a:picLocks noChangeAspect="1" noChangeArrowheads="1"/>
          </p:cNvPicPr>
          <p:nvPr/>
        </p:nvPicPr>
        <p:blipFill>
          <a:blip r:embed="rId2" cstate="print"/>
          <a:srcRect r="9164" b="21272"/>
          <a:stretch>
            <a:fillRect/>
          </a:stretch>
        </p:blipFill>
        <p:spPr bwMode="auto">
          <a:xfrm>
            <a:off x="5143504" y="2500306"/>
            <a:ext cx="3571900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001056" cy="150019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008000"/>
                </a:solidFill>
                <a:latin typeface="Bookman Old Style" pitchFamily="18" charset="0"/>
              </a:rPr>
              <a:t>Уважаемым мамы, папы, бабушки и дедушки!</a:t>
            </a:r>
            <a:br>
              <a:rPr lang="ru-RU" sz="24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rgbClr val="008000"/>
                </a:solidFill>
                <a:latin typeface="Bookman Old Style" pitchFamily="18" charset="0"/>
              </a:rPr>
              <a:t>  эта </a:t>
            </a:r>
            <a:r>
              <a:rPr lang="ru-RU" sz="2400" dirty="0" smtClean="0">
                <a:solidFill>
                  <a:srgbClr val="FF6600"/>
                </a:solidFill>
                <a:latin typeface="Bookman Old Style" pitchFamily="18" charset="0"/>
              </a:rPr>
              <a:t>информация</a:t>
            </a:r>
            <a:r>
              <a:rPr lang="ru-RU" sz="2400" dirty="0" smtClean="0">
                <a:solidFill>
                  <a:srgbClr val="008000"/>
                </a:solidFill>
                <a:latin typeface="Bookman Old Style" pitchFamily="18" charset="0"/>
              </a:rPr>
              <a:t> </a:t>
            </a:r>
            <a:r>
              <a:rPr lang="ru-RU" sz="2400" dirty="0" smtClean="0">
                <a:solidFill>
                  <a:srgbClr val="FF6600"/>
                </a:solidFill>
                <a:latin typeface="Bookman Old Style" pitchFamily="18" charset="0"/>
              </a:rPr>
              <a:t>о</a:t>
            </a:r>
            <a:r>
              <a:rPr lang="ru-RU" sz="2400" dirty="0" smtClean="0">
                <a:solidFill>
                  <a:srgbClr val="008000"/>
                </a:solidFill>
                <a:latin typeface="Bookman Old Style" pitchFamily="18" charset="0"/>
              </a:rPr>
              <a:t> чрезвычайно </a:t>
            </a:r>
            <a:r>
              <a:rPr lang="ru-RU" sz="2400" dirty="0" smtClean="0">
                <a:solidFill>
                  <a:srgbClr val="FF6600"/>
                </a:solidFill>
                <a:latin typeface="Bookman Old Style" pitchFamily="18" charset="0"/>
              </a:rPr>
              <a:t>важных вещах</a:t>
            </a:r>
            <a:r>
              <a:rPr lang="ru-RU" sz="2400" dirty="0" smtClean="0">
                <a:solidFill>
                  <a:srgbClr val="008000"/>
                </a:solidFill>
                <a:latin typeface="Bookman Old Style" pitchFamily="18" charset="0"/>
              </a:rPr>
              <a:t>! </a:t>
            </a:r>
            <a:br>
              <a:rPr lang="ru-RU" sz="24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rgbClr val="008000"/>
                </a:solidFill>
                <a:latin typeface="Bookman Old Style" pitchFamily="18" charset="0"/>
              </a:rPr>
              <a:t>О том </a:t>
            </a:r>
            <a:r>
              <a:rPr lang="ru-RU" sz="2400" dirty="0" smtClean="0">
                <a:solidFill>
                  <a:srgbClr val="FF6600"/>
                </a:solidFill>
                <a:latin typeface="Bookman Old Style" pitchFamily="18" charset="0"/>
              </a:rPr>
              <a:t>как</a:t>
            </a:r>
            <a:r>
              <a:rPr lang="ru-RU" sz="2400" dirty="0" smtClean="0">
                <a:solidFill>
                  <a:srgbClr val="008000"/>
                </a:solidFill>
                <a:latin typeface="Bookman Old Style" pitchFamily="18" charset="0"/>
              </a:rPr>
              <a:t> </a:t>
            </a:r>
            <a:r>
              <a:rPr lang="ru-RU" sz="2400" dirty="0" smtClean="0">
                <a:solidFill>
                  <a:srgbClr val="FF6600"/>
                </a:solidFill>
                <a:latin typeface="Bookman Old Style" pitchFamily="18" charset="0"/>
              </a:rPr>
              <a:t>защитить</a:t>
            </a:r>
            <a:r>
              <a:rPr lang="ru-RU" sz="2400" dirty="0" smtClean="0">
                <a:solidFill>
                  <a:srgbClr val="008000"/>
                </a:solidFill>
                <a:latin typeface="Bookman Old Style" pitchFamily="18" charset="0"/>
              </a:rPr>
              <a:t> </a:t>
            </a:r>
            <a:r>
              <a:rPr lang="ru-RU" sz="2400" dirty="0" smtClean="0">
                <a:solidFill>
                  <a:srgbClr val="FF6600"/>
                </a:solidFill>
                <a:latin typeface="Bookman Old Style" pitchFamily="18" charset="0"/>
              </a:rPr>
              <a:t>своего малыша</a:t>
            </a:r>
            <a:r>
              <a:rPr lang="ru-RU" sz="2400" dirty="0" smtClean="0">
                <a:solidFill>
                  <a:srgbClr val="008000"/>
                </a:solidFill>
                <a:latin typeface="Bookman Old Style" pitchFamily="18" charset="0"/>
              </a:rPr>
              <a:t> от болезни </a:t>
            </a:r>
            <a:br>
              <a:rPr lang="ru-RU" sz="2400" dirty="0" smtClean="0">
                <a:solidFill>
                  <a:srgbClr val="008000"/>
                </a:solidFill>
                <a:latin typeface="Bookman Old Style" pitchFamily="18" charset="0"/>
              </a:rPr>
            </a:br>
            <a:r>
              <a:rPr lang="ru-RU" sz="2400" dirty="0" smtClean="0">
                <a:solidFill>
                  <a:srgbClr val="008000"/>
                </a:solidFill>
                <a:latin typeface="Bookman Old Style" pitchFamily="18" charset="0"/>
              </a:rPr>
              <a:t>и укрепить его иммунитет!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3829048" cy="447371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8000"/>
                </a:solidFill>
                <a:latin typeface="Bookman Old Style" pitchFamily="18" charset="0"/>
              </a:rPr>
              <a:t>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857364"/>
            <a:ext cx="4572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6600"/>
                </a:solidFill>
                <a:latin typeface="Bookman Old Style" pitchFamily="18" charset="0"/>
              </a:rPr>
              <a:t>Стоит ли делать детям профилактические прививки?</a:t>
            </a:r>
          </a:p>
          <a:p>
            <a:pPr algn="ctr"/>
            <a:r>
              <a:rPr lang="ru-RU" sz="2000" b="1" dirty="0" smtClean="0">
                <a:solidFill>
                  <a:srgbClr val="FF6600"/>
                </a:solidFill>
                <a:latin typeface="Bookman Old Style" pitchFamily="18" charset="0"/>
              </a:rPr>
              <a:t> </a:t>
            </a:r>
          </a:p>
          <a:p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Каждый </a:t>
            </a:r>
            <a:r>
              <a:rPr lang="ru-RU" sz="2000" dirty="0">
                <a:solidFill>
                  <a:srgbClr val="FF6600"/>
                </a:solidFill>
                <a:latin typeface="Bookman Old Style" pitchFamily="18" charset="0"/>
              </a:rPr>
              <a:t>должен знать и взвесить все ЗА и ПРОТИВ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прививок</a:t>
            </a:r>
          </a:p>
          <a:p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и </a:t>
            </a:r>
            <a:r>
              <a:rPr lang="ru-RU" sz="2000" dirty="0">
                <a:solidFill>
                  <a:srgbClr val="008000"/>
                </a:solidFill>
                <a:latin typeface="Bookman Old Style" pitchFamily="18" charset="0"/>
              </a:rPr>
              <a:t>лишь после этого принять решение. </a:t>
            </a:r>
            <a:endParaRPr lang="ru-RU" sz="2000" dirty="0" smtClean="0">
              <a:solidFill>
                <a:srgbClr val="008000"/>
              </a:solidFill>
              <a:latin typeface="Bookman Old Style" pitchFamily="18" charset="0"/>
            </a:endParaRPr>
          </a:p>
          <a:p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Сомневаетесь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 </a:t>
            </a:r>
            <a:r>
              <a:rPr lang="ru-RU" sz="2000" dirty="0">
                <a:solidFill>
                  <a:srgbClr val="008000"/>
                </a:solidFill>
                <a:latin typeface="Bookman Old Style" pitchFamily="18" charset="0"/>
              </a:rPr>
              <a:t>во всех новшествах 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медицины?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Сомневаетесь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 </a:t>
            </a:r>
            <a:r>
              <a:rPr lang="ru-RU" sz="2000" dirty="0">
                <a:solidFill>
                  <a:srgbClr val="008000"/>
                </a:solidFill>
                <a:latin typeface="Bookman Old Style" pitchFamily="18" charset="0"/>
              </a:rPr>
              <a:t>во врачах </a:t>
            </a:r>
            <a:endParaRPr lang="ru-RU" sz="2000" dirty="0" smtClean="0">
              <a:solidFill>
                <a:srgbClr val="008000"/>
              </a:solidFill>
              <a:latin typeface="Bookman Old Style" pitchFamily="18" charset="0"/>
            </a:endParaRPr>
          </a:p>
          <a:p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и </a:t>
            </a:r>
            <a:r>
              <a:rPr lang="ru-RU" sz="2000" dirty="0">
                <a:solidFill>
                  <a:srgbClr val="008000"/>
                </a:solidFill>
                <a:latin typeface="Bookman Old Style" pitchFamily="18" charset="0"/>
              </a:rPr>
              <a:t>светилах 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науки?</a:t>
            </a:r>
          </a:p>
          <a:p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Ищите </a:t>
            </a:r>
            <a:r>
              <a:rPr lang="ru-RU" sz="2000" dirty="0">
                <a:solidFill>
                  <a:srgbClr val="FF6600"/>
                </a:solidFill>
                <a:latin typeface="Bookman Old Style" pitchFamily="18" charset="0"/>
              </a:rPr>
              <a:t>ответы </a:t>
            </a:r>
            <a:r>
              <a:rPr lang="ru-RU" sz="2000" dirty="0">
                <a:solidFill>
                  <a:srgbClr val="008000"/>
                </a:solidFill>
                <a:latin typeface="Bookman Old Style" pitchFamily="18" charset="0"/>
              </a:rPr>
              <a:t>на вопросы в разных 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источниках! </a:t>
            </a:r>
            <a:r>
              <a:rPr lang="ru-RU" sz="2000" dirty="0">
                <a:solidFill>
                  <a:srgbClr val="008000"/>
                </a:solidFill>
                <a:latin typeface="Bookman Old Style" pitchFamily="18" charset="0"/>
              </a:rPr>
              <a:t> </a:t>
            </a:r>
            <a:endParaRPr lang="ru-RU" sz="2000" dirty="0" smtClean="0">
              <a:solidFill>
                <a:srgbClr val="008000"/>
              </a:solidFill>
              <a:latin typeface="Bookman Old Style" pitchFamily="18" charset="0"/>
            </a:endParaRPr>
          </a:p>
          <a:p>
            <a:r>
              <a:rPr lang="ru-RU" sz="2000" b="1" dirty="0" smtClean="0">
                <a:solidFill>
                  <a:srgbClr val="FF6600"/>
                </a:solidFill>
                <a:latin typeface="Bookman Old Style" pitchFamily="18" charset="0"/>
              </a:rPr>
              <a:t>Только </a:t>
            </a:r>
            <a:r>
              <a:rPr lang="ru-RU" sz="2000" b="1" dirty="0">
                <a:solidFill>
                  <a:srgbClr val="FF6600"/>
                </a:solidFill>
                <a:latin typeface="Bookman Old Style" pitchFamily="18" charset="0"/>
              </a:rPr>
              <a:t>так вы сохраните себе здоровье и своим </a:t>
            </a:r>
            <a:r>
              <a:rPr lang="ru-RU" sz="2000" b="1" dirty="0" smtClean="0">
                <a:solidFill>
                  <a:srgbClr val="FF6600"/>
                </a:solidFill>
                <a:latin typeface="Bookman Old Style" pitchFamily="18" charset="0"/>
              </a:rPr>
              <a:t>детям!</a:t>
            </a:r>
            <a:endParaRPr lang="ru-RU" sz="20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pic>
        <p:nvPicPr>
          <p:cNvPr id="2051" name="Picture 3" descr="C:\Users\USER\Downloads\1282727207_3.jpg"/>
          <p:cNvPicPr>
            <a:picLocks noChangeAspect="1" noChangeArrowheads="1"/>
          </p:cNvPicPr>
          <p:nvPr/>
        </p:nvPicPr>
        <p:blipFill>
          <a:blip r:embed="rId2" cstate="print"/>
          <a:srcRect b="8262"/>
          <a:stretch>
            <a:fillRect/>
          </a:stretch>
        </p:blipFill>
        <p:spPr bwMode="auto">
          <a:xfrm flipH="1">
            <a:off x="4786314" y="2000240"/>
            <a:ext cx="3905244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36828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6600"/>
                </a:solidFill>
                <a:latin typeface="Bookman Old Style" pitchFamily="18" charset="0"/>
              </a:rPr>
              <a:t>Положительная роль прививок</a:t>
            </a:r>
            <a:endParaRPr lang="ru-RU" sz="3200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714348" y="2357430"/>
            <a:ext cx="7467600" cy="34290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71472" y="3214686"/>
            <a:ext cx="7467600" cy="16430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42844" y="1000108"/>
            <a:ext cx="5000660" cy="535785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Прививки существуют уже более ста пятидесяти лет. 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Мы знаем, какие страшные смертельные болезни существовали раньше. Эпидемии чумы, черной оспы охватывали города, страны, целые континенты.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Население зачастую вымирало полностью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, выздоравливали единицы... 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   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При помощи прививок человечеству удалось избавиться от тяжелейших заболеваний, которые ежегодно уносили сотни тысяч жизней, 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и поэтому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прививки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, безусловно, </a:t>
            </a:r>
            <a:r>
              <a:rPr lang="ru-RU" sz="2000" b="1" dirty="0" smtClean="0">
                <a:solidFill>
                  <a:srgbClr val="FF6600"/>
                </a:solidFill>
                <a:latin typeface="Bookman Old Style" pitchFamily="18" charset="0"/>
              </a:rPr>
              <a:t>полезны и нужны.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Bookman Old Style" pitchFamily="18" charset="0"/>
            </a:endParaRPr>
          </a:p>
        </p:txBody>
      </p:sp>
      <p:pic>
        <p:nvPicPr>
          <p:cNvPr id="3074" name="Picture 2" descr="C:\Users\USER\Downloads\depositphotos_2775128-3d-small---doc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000627" y="1571612"/>
            <a:ext cx="3714775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6600"/>
                </a:solidFill>
                <a:latin typeface="Bookman Old Style" pitchFamily="18" charset="0"/>
              </a:rPr>
              <a:t>Да здравствует успех!</a:t>
            </a:r>
            <a:endParaRPr lang="ru-RU" sz="3200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285860"/>
            <a:ext cx="4186238" cy="487375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Уже в наше время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с успехом были ликвидированы 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такие страшные инфекционные болезни, как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дифтерия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 и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полиомиелит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. После начала вакцинации детей против полиомиелита совершенно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исчезли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 самые страшные –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паралитические формы заболевания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.</a:t>
            </a:r>
            <a:endParaRPr lang="ru-RU" sz="2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pic>
        <p:nvPicPr>
          <p:cNvPr id="10242" name="Picture 2" descr="C:\Users\USER\Downloads\3d-chelovechek-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571613"/>
            <a:ext cx="3911231" cy="49292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42852"/>
            <a:ext cx="8215370" cy="114300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6600"/>
                </a:solidFill>
                <a:latin typeface="Bookman Old Style" pitchFamily="18" charset="0"/>
              </a:rPr>
              <a:t>Прививки небезопасны, </a:t>
            </a:r>
            <a:br>
              <a:rPr lang="ru-RU" sz="3200" dirty="0" smtClean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ru-RU" sz="3200" dirty="0" smtClean="0">
                <a:solidFill>
                  <a:srgbClr val="FF6600"/>
                </a:solidFill>
                <a:latin typeface="Bookman Old Style" pitchFamily="18" charset="0"/>
              </a:rPr>
              <a:t>                                  но все же нужны</a:t>
            </a:r>
            <a:endParaRPr lang="ru-RU" sz="3200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357298"/>
            <a:ext cx="4714908" cy="487375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В пользу проведения прививок можно сказать то, что они помогают избежать болезни или смягчить ее клиническую картину. Есть ряд болезней, от которых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прививку поставить стоит обязательно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:</a:t>
            </a:r>
          </a:p>
          <a:p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Коклюш, гепатит В, скарлатина, дифтерит, полиомиелит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. </a:t>
            </a:r>
          </a:p>
          <a:p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Гепатит В 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может привести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к перерождению тканей печени, развитию цирроза и смерти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;</a:t>
            </a:r>
          </a:p>
          <a:p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Полиомиелит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 – к атрофии мышечной и соединительной ткани конечностей и пожизненной инвалидности.</a:t>
            </a:r>
            <a:endParaRPr lang="ru-RU" sz="2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pic>
        <p:nvPicPr>
          <p:cNvPr id="4098" name="Picture 2" descr="C:\Users\USER\Downloads\chelovechek-vrach-so-shpritsem-0000621210-preview.jpg"/>
          <p:cNvPicPr>
            <a:picLocks noChangeAspect="1" noChangeArrowheads="1"/>
          </p:cNvPicPr>
          <p:nvPr/>
        </p:nvPicPr>
        <p:blipFill>
          <a:blip r:embed="rId2" cstate="print"/>
          <a:srcRect t="7829" r="9965" b="9185"/>
          <a:stretch>
            <a:fillRect/>
          </a:stretch>
        </p:blipFill>
        <p:spPr bwMode="auto">
          <a:xfrm>
            <a:off x="5286380" y="1500174"/>
            <a:ext cx="3429024" cy="478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FF6600"/>
                </a:solidFill>
                <a:latin typeface="Bookman Old Style" pitchFamily="18" charset="0"/>
              </a:rPr>
              <a:t>Прививки?   ПРОТИВ?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071546"/>
            <a:ext cx="4786346" cy="5572164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Против прививок 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как таковых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выступают представители некоторых религий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, утверждающих, что недопустимо вмешиваться в промысел божий.</a:t>
            </a:r>
          </a:p>
          <a:p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Ряд ученых считает, что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за последние десятилетия иммунитет человечества значительно ослаб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. Поэтому-то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на введение живой вакцины во время прививки 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у некоторых детей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возникает 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сильный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иммунный ответ, и развиваются осложнения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. </a:t>
            </a:r>
          </a:p>
          <a:p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Самым грозным осложнением являются поражения костно-мышечной ткани и развитие миелитов. 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Очень редко развивается шок – но такая реакция на прививку бывает одна на сотни тысяч. </a:t>
            </a:r>
            <a:endParaRPr lang="ru-RU" sz="2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pic>
        <p:nvPicPr>
          <p:cNvPr id="5122" name="Picture 2" descr="C:\Users\USER\Downloads\1034294818609523f2eaace6498b3be59a448d2c819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142984"/>
            <a:ext cx="3643338" cy="5516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571480"/>
            <a:ext cx="4972056" cy="487375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Есть еще одна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точка зрения – введение чужеродных микроорганизмов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 приводит к тому, что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организм человека постепенно засоряется и его здоровье ухудшается, а иммунитет слабеет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.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Это мнение не может быть ни подтверждено, ни опровергнуто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 ввиду того, что специальных исследований в этой области не проводилось. </a:t>
            </a:r>
          </a:p>
          <a:p>
            <a:pPr>
              <a:buNone/>
            </a:pP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    Вообще теория шлаков и их влияния на здоровье и продолжительность жизни официальной медициной не признана. </a:t>
            </a:r>
            <a:endParaRPr lang="ru-RU" sz="2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pic>
        <p:nvPicPr>
          <p:cNvPr id="5" name="Рисунок 4" descr="C:\Users\USER\Downloads\564693357.jpg"/>
          <p:cNvPicPr/>
          <p:nvPr/>
        </p:nvPicPr>
        <p:blipFill>
          <a:blip r:embed="rId2" cstate="print"/>
          <a:srcRect b="2149"/>
          <a:stretch>
            <a:fillRect/>
          </a:stretch>
        </p:blipFill>
        <p:spPr bwMode="auto">
          <a:xfrm>
            <a:off x="5286380" y="1357298"/>
            <a:ext cx="3395922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358246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solidFill>
                  <a:srgbClr val="FF6600"/>
                </a:solidFill>
                <a:latin typeface="Bookman Old Style" pitchFamily="18" charset="0"/>
              </a:rPr>
              <a:t>Прививки?   ЗА!!!</a:t>
            </a:r>
            <a:endParaRPr lang="ru-RU" sz="3200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500174"/>
            <a:ext cx="4214842" cy="4873752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В сегодняшней ситуации, сложившейся в нашей стране, </a:t>
            </a:r>
            <a:r>
              <a:rPr lang="ru-RU" sz="2000" b="1" dirty="0" smtClean="0">
                <a:solidFill>
                  <a:srgbClr val="FF6600"/>
                </a:solidFill>
                <a:latin typeface="Bookman Old Style" pitchFamily="18" charset="0"/>
              </a:rPr>
              <a:t>делать прививки детям необходимо 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(особенно против дифтерии и полиомиелита)!</a:t>
            </a:r>
          </a:p>
          <a:p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Только соблюдение всех правил прививочного дела гарантирует развитие иммунитета у ребенка и позволяет избежать прививочных реакций и прививочных осложнений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.</a:t>
            </a:r>
            <a:endParaRPr lang="ru-RU" sz="2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pic>
        <p:nvPicPr>
          <p:cNvPr id="6147" name="Picture 3" descr="C:\Users\USER\Downloads\rukopozhatie-0000604386-preview.jpg"/>
          <p:cNvPicPr>
            <a:picLocks noChangeAspect="1" noChangeArrowheads="1"/>
          </p:cNvPicPr>
          <p:nvPr/>
        </p:nvPicPr>
        <p:blipFill>
          <a:blip r:embed="rId2" cstate="print"/>
          <a:srcRect r="12949" b="11805"/>
          <a:stretch>
            <a:fillRect/>
          </a:stretch>
        </p:blipFill>
        <p:spPr bwMode="auto">
          <a:xfrm>
            <a:off x="4572000" y="1000108"/>
            <a:ext cx="4143404" cy="53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15370" cy="48896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6600"/>
                </a:solidFill>
                <a:latin typeface="Bookman Old Style" pitchFamily="18" charset="0"/>
              </a:rPr>
              <a:t>Каждый выбирает для себя</a:t>
            </a:r>
            <a:endParaRPr lang="ru-RU" sz="3200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785794"/>
            <a:ext cx="4929222" cy="571504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Конечно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каждый сам для себя и своего ребенка решит вопрос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: </a:t>
            </a:r>
            <a:r>
              <a:rPr lang="ru-RU" sz="2000" b="1" dirty="0" smtClean="0">
                <a:solidFill>
                  <a:srgbClr val="FF6600"/>
                </a:solidFill>
                <a:latin typeface="Bookman Old Style" pitchFamily="18" charset="0"/>
              </a:rPr>
              <a:t>прививки: за и против. 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Но все же мнение большинства таково – 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лучше сделать обязательные прививки, которые уже апробированы в течение нескольких десятилетий и последствия которых хорошо изучены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. </a:t>
            </a:r>
          </a:p>
          <a:p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Чтобы свести осложнения после прививок к минимуму</a:t>
            </a:r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, следует делать их только здоровому и в определенном возрасте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. </a:t>
            </a:r>
          </a:p>
          <a:p>
            <a:r>
              <a:rPr lang="ru-RU" sz="2000" dirty="0" smtClean="0">
                <a:solidFill>
                  <a:srgbClr val="FF6600"/>
                </a:solidFill>
                <a:latin typeface="Bookman Old Style" pitchFamily="18" charset="0"/>
              </a:rPr>
              <a:t>А вот к новым прививкам лучше присмотреться внимательнее </a:t>
            </a:r>
            <a:r>
              <a:rPr lang="ru-RU" sz="2000" dirty="0" smtClean="0">
                <a:solidFill>
                  <a:srgbClr val="008000"/>
                </a:solidFill>
                <a:latin typeface="Bookman Old Style" pitchFamily="18" charset="0"/>
              </a:rPr>
              <a:t>– данных о побочных действиях их еще очень мало.</a:t>
            </a:r>
            <a:endParaRPr lang="ru-RU" sz="2000" dirty="0">
              <a:solidFill>
                <a:srgbClr val="008000"/>
              </a:solidFill>
              <a:latin typeface="Bookman Old Style" pitchFamily="18" charset="0"/>
            </a:endParaRPr>
          </a:p>
        </p:txBody>
      </p:sp>
      <p:pic>
        <p:nvPicPr>
          <p:cNvPr id="7170" name="Picture 2" descr="C:\Users\USER\Downloads\612368836384d3892a3c52f057af2cd9bc3eb59894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906630" y="928670"/>
            <a:ext cx="3789974" cy="542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100</TotalTime>
  <Words>532</Words>
  <Application>Microsoft Office PowerPoint</Application>
  <PresentationFormat>Экран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  Прививки:  ЗА и ПРОТИВ</vt:lpstr>
      <vt:lpstr>Уважаемым мамы, папы, бабушки и дедушки!   эта информация о чрезвычайно важных вещах!  О том как защитить своего малыша от болезни  и укрепить его иммунитет!</vt:lpstr>
      <vt:lpstr>Положительная роль прививок</vt:lpstr>
      <vt:lpstr>Да здравствует успех!</vt:lpstr>
      <vt:lpstr>Прививки небезопасны,                                    но все же нужны</vt:lpstr>
      <vt:lpstr>Прививки?   ПРОТИВ?</vt:lpstr>
      <vt:lpstr>Слайд 7</vt:lpstr>
      <vt:lpstr>Прививки?   ЗА!!!</vt:lpstr>
      <vt:lpstr>Каждый выбирает для себя</vt:lpstr>
      <vt:lpstr>ЗДОРОВЬЯ ВАМ И ВАШИМ ДЕТЯМ!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Прививки:  ЗА и ПРОТИВ</dc:title>
  <dc:creator>USER</dc:creator>
  <cp:lastModifiedBy>Полежаева</cp:lastModifiedBy>
  <cp:revision>21</cp:revision>
  <dcterms:created xsi:type="dcterms:W3CDTF">2014-04-20T07:03:20Z</dcterms:created>
  <dcterms:modified xsi:type="dcterms:W3CDTF">2014-04-21T09:42:53Z</dcterms:modified>
</cp:coreProperties>
</file>